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1pPr>
      <a:lvl2pPr indent="2286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2pPr>
      <a:lvl3pPr indent="4572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3pPr>
      <a:lvl4pPr indent="6858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4pPr>
      <a:lvl5pPr indent="9144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5pPr>
      <a:lvl6pPr indent="11430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6pPr>
      <a:lvl7pPr indent="13716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7pPr>
      <a:lvl8pPr indent="16002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8pPr>
      <a:lvl9pPr indent="1828800" algn="ctr" defTabSz="584200">
        <a:defRPr sz="8000">
          <a:solidFill>
            <a:srgbClr val="FFFFFF"/>
          </a:solidFill>
          <a:latin typeface="+mj-lt"/>
          <a:ea typeface="+mj-ea"/>
          <a:cs typeface="+mj-cs"/>
          <a:sym typeface="Times New Roman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73237"/>
            </a:gs>
            <a:gs pos="100000">
              <a:srgbClr val="06255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30 Qualities of a Good Leader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200">
                <a:solidFill>
                  <a:srgbClr val="FFFFFF"/>
                </a:solidFill>
              </a:rPr>
              <a:t>“Learning how to lead like Jonathan”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" grpId="2"/>
      <p:bldP build="whole" bldLvl="1" animBg="1" rev="0" advAuto="0" spid="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73237"/>
            </a:gs>
            <a:gs pos="100000">
              <a:srgbClr val="06255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1 Samuel 14:1-15, 43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33756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A Leader:</a:t>
            </a:r>
            <a:endParaRPr sz="2774">
              <a:solidFill>
                <a:srgbClr val="FFFFFF"/>
              </a:solidFill>
            </a:endParaRPr>
          </a:p>
          <a:p>
            <a:pPr lvl="1" marL="667512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Takes the initiative to do what is right.</a:t>
            </a:r>
            <a:endParaRPr sz="2774">
              <a:solidFill>
                <a:srgbClr val="FFFFFF"/>
              </a:solidFill>
            </a:endParaRPr>
          </a:p>
          <a:p>
            <a:pPr lvl="1" marL="667512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Depends on the L</a:t>
            </a:r>
            <a:r>
              <a:rPr sz="2190">
                <a:solidFill>
                  <a:srgbClr val="FFFFFF"/>
                </a:solidFill>
              </a:rPr>
              <a:t>ORD</a:t>
            </a:r>
            <a:r>
              <a:rPr sz="2774">
                <a:solidFill>
                  <a:srgbClr val="FFFFFF"/>
                </a:solidFill>
              </a:rPr>
              <a:t>.</a:t>
            </a:r>
            <a:endParaRPr sz="2774">
              <a:solidFill>
                <a:srgbClr val="FFFFFF"/>
              </a:solidFill>
            </a:endParaRPr>
          </a:p>
          <a:p>
            <a:pPr lvl="1" marL="667512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Does not make arrogant assumptions about having the L</a:t>
            </a:r>
            <a:r>
              <a:rPr sz="2190">
                <a:solidFill>
                  <a:srgbClr val="FFFFFF"/>
                </a:solidFill>
              </a:rPr>
              <a:t>ORD’s</a:t>
            </a:r>
            <a:r>
              <a:rPr sz="2774">
                <a:solidFill>
                  <a:srgbClr val="FFFFFF"/>
                </a:solidFill>
              </a:rPr>
              <a:t> support.</a:t>
            </a:r>
            <a:endParaRPr sz="2774">
              <a:solidFill>
                <a:srgbClr val="FFFFFF"/>
              </a:solidFill>
            </a:endParaRPr>
          </a:p>
          <a:p>
            <a:pPr lvl="1" marL="667512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Trusts in the Lord’s power to accomplish whatever He wills, however He wills.</a:t>
            </a:r>
            <a:endParaRPr sz="2774">
              <a:solidFill>
                <a:srgbClr val="FFFFFF"/>
              </a:solidFill>
            </a:endParaRPr>
          </a:p>
          <a:p>
            <a:pPr lvl="1" marL="667512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Shows his faith in God with action.</a:t>
            </a:r>
            <a:endParaRPr sz="2774">
              <a:solidFill>
                <a:srgbClr val="FFFFFF"/>
              </a:solidFill>
            </a:endParaRPr>
          </a:p>
          <a:p>
            <a:pPr lvl="1" marL="667512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2774">
                <a:solidFill>
                  <a:srgbClr val="FFFFFF"/>
                </a:solidFill>
              </a:rPr>
              <a:t>Takes responsibility and does not make excuses.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73237"/>
            </a:gs>
            <a:gs pos="100000">
              <a:srgbClr val="06255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1 Samuel 18:1-5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8862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A Leader: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Is loving and compassionate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Befriends those who love and fear the L</a:t>
            </a:r>
            <a:r>
              <a:rPr sz="2550">
                <a:solidFill>
                  <a:srgbClr val="FFFFFF"/>
                </a:solidFill>
              </a:rPr>
              <a:t>ORD</a:t>
            </a:r>
            <a:r>
              <a:rPr sz="3230">
                <a:solidFill>
                  <a:srgbClr val="FFFFFF"/>
                </a:solidFill>
              </a:rPr>
              <a:t>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Does not despise the youth who serve the L</a:t>
            </a:r>
            <a:r>
              <a:rPr sz="2550">
                <a:solidFill>
                  <a:srgbClr val="FFFFFF"/>
                </a:solidFill>
              </a:rPr>
              <a:t>ORD</a:t>
            </a:r>
            <a:r>
              <a:rPr sz="3230">
                <a:solidFill>
                  <a:srgbClr val="FFFFFF"/>
                </a:solidFill>
              </a:rPr>
              <a:t>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Is humble.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Is selfless.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Respects the decisions of the L</a:t>
            </a:r>
            <a:r>
              <a:rPr sz="2550">
                <a:solidFill>
                  <a:srgbClr val="FFFFFF"/>
                </a:solidFill>
              </a:rPr>
              <a:t>ORD</a:t>
            </a:r>
            <a:r>
              <a:rPr sz="323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73237"/>
            </a:gs>
            <a:gs pos="100000">
              <a:srgbClr val="06255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1 Samuel 19:1-7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 Leader: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Is committed to God’s authority before man’s.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Is honest.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Is loyal.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Practices self-restraint.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Is reasonable.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73237"/>
            </a:gs>
            <a:gs pos="100000">
              <a:srgbClr val="06255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1 Samuel 20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8862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A Leader: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Forgives and gives second chances.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Maintains friendships.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Keeps promises.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Seeks the truth in any situation from those actually involved.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Considers and makes provisions for the future of his family.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73237"/>
            </a:gs>
            <a:gs pos="100000">
              <a:srgbClr val="06255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1 Samuel 20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8862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A Leader: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Thinks, calculates, and plans quickly to make wise decisions.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Executes plans.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Defends the innocent.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Does not act disrespectfully, irresponsibly, or foolishly out of anger.</a:t>
            </a:r>
            <a:endParaRPr sz="3230">
              <a:solidFill>
                <a:srgbClr val="FFFFFF"/>
              </a:solidFill>
            </a:endParaRPr>
          </a:p>
          <a:p>
            <a:pPr lvl="1" marL="777240" indent="-388620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Grieves over the mistreatment of others.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D3333"/>
            </a:gs>
            <a:gs pos="100000">
              <a:srgbClr val="04295D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1 Samuel 23:15-18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 Leader: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Encourages those who are going through difficult times.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Trusts in God’s promises.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Supports God’s causes.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Times New Roman"/>
        <a:ea typeface="Times New Roman"/>
        <a:cs typeface="Times New Roman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Times New Roman"/>
        <a:ea typeface="Times New Roman"/>
        <a:cs typeface="Times New Roman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