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09" r:id="rId2"/>
    <p:sldId id="293" r:id="rId3"/>
    <p:sldId id="295" r:id="rId4"/>
    <p:sldId id="310" r:id="rId5"/>
    <p:sldId id="311" r:id="rId6"/>
    <p:sldId id="312" r:id="rId7"/>
    <p:sldId id="313" r:id="rId8"/>
    <p:sldId id="314" r:id="rId9"/>
    <p:sldId id="31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8/12/2018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8/12/2018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001643"/>
          </a:xfrm>
          <a:prstGeom prst="rect">
            <a:avLst/>
          </a:prstGeom>
          <a:noFill/>
        </p:spPr>
        <p:txBody>
          <a:bodyPr wrap="square" rtlCol="0">
            <a:spAutoFit/>
          </a:bodyPr>
          <a:lstStyle/>
          <a:p>
            <a:pPr algn="just"/>
            <a:r>
              <a:rPr lang="en-US" sz="3200" b="1" dirty="0"/>
              <a:t>Ps 29:1-5  </a:t>
            </a:r>
            <a:r>
              <a:rPr lang="en-US" sz="3200" dirty="0"/>
              <a:t>Give unto the Lord, O you mighty ones, Give unto the Lord glory and strength. 2 Give unto the Lord the glory due to His name; Worship the Lord in the beauty of holiness. 3 The voice of the Lord is over the waters; The God of glory thunders; The Lord is over many waters. 4 The voice of the Lord is powerful; The voice of the Lord is full of majesty. 5 The voice of the Lord breaks the cedars, Yes, the Lord splinters the cedars of Lebanon. </a:t>
            </a:r>
          </a:p>
          <a:p>
            <a:pPr algn="just"/>
            <a:r>
              <a:rPr lang="en-US" sz="3200" dirty="0"/>
              <a:t>NKJV</a:t>
            </a:r>
          </a:p>
        </p:txBody>
      </p:sp>
    </p:spTree>
    <p:extLst>
      <p:ext uri="{BB962C8B-B14F-4D97-AF65-F5344CB8AC3E}">
        <p14:creationId xmlns:p14="http://schemas.microsoft.com/office/powerpoint/2010/main" val="142775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Examples of Worship</a:t>
            </a:r>
            <a:br>
              <a:rPr lang="en-US" b="1" dirty="0"/>
            </a:br>
            <a:br>
              <a:rPr lang="en-US" b="1" dirty="0"/>
            </a:br>
            <a:r>
              <a:rPr lang="en-US" sz="4000" b="1" dirty="0"/>
              <a:t>A Contrast in Worship</a:t>
            </a:r>
            <a:br>
              <a:rPr lang="en-US" sz="4000" b="1" dirty="0"/>
            </a:br>
            <a:br>
              <a:rPr lang="en-US" sz="4000" b="1" dirty="0"/>
            </a:br>
            <a:r>
              <a:rPr lang="en-US" sz="3200" b="1" dirty="0"/>
              <a:t>The Apostles and the Pharisees</a:t>
            </a:r>
            <a:br>
              <a:rPr lang="en-US"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Consider</a:t>
            </a:r>
          </a:p>
        </p:txBody>
      </p:sp>
      <p:sp>
        <p:nvSpPr>
          <p:cNvPr id="3" name="Content Placeholder 2"/>
          <p:cNvSpPr>
            <a:spLocks noGrp="1"/>
          </p:cNvSpPr>
          <p:nvPr>
            <p:ph idx="1"/>
          </p:nvPr>
        </p:nvSpPr>
        <p:spPr>
          <a:xfrm>
            <a:off x="609600" y="1600200"/>
            <a:ext cx="7772400" cy="4708525"/>
          </a:xfrm>
        </p:spPr>
        <p:txBody>
          <a:bodyPr/>
          <a:lstStyle/>
          <a:p>
            <a:pPr lvl="0"/>
            <a:r>
              <a:rPr lang="en-US" dirty="0"/>
              <a:t>The Apostles spontaneously worship Jesus</a:t>
            </a:r>
          </a:p>
          <a:p>
            <a:pPr lvl="0"/>
            <a:r>
              <a:rPr lang="en-US" dirty="0"/>
              <a:t>The scribes and Pharisees refuse to worship Jesus</a:t>
            </a:r>
          </a:p>
          <a:p>
            <a:pPr lvl="0"/>
            <a:r>
              <a:rPr lang="en-US" dirty="0"/>
              <a:t>The scribes and Pharisees worshiped God in vain</a:t>
            </a:r>
          </a:p>
          <a:p>
            <a:pPr marL="0" indent="0">
              <a:buNone/>
            </a:pPr>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Apostles Spontaneously Worship</a:t>
            </a:r>
          </a:p>
        </p:txBody>
      </p:sp>
      <p:sp>
        <p:nvSpPr>
          <p:cNvPr id="3" name="Content Placeholder 2"/>
          <p:cNvSpPr>
            <a:spLocks noGrp="1"/>
          </p:cNvSpPr>
          <p:nvPr>
            <p:ph idx="1"/>
          </p:nvPr>
        </p:nvSpPr>
        <p:spPr>
          <a:xfrm>
            <a:off x="609600" y="1600200"/>
            <a:ext cx="7772400" cy="4708525"/>
          </a:xfrm>
        </p:spPr>
        <p:txBody>
          <a:bodyPr/>
          <a:lstStyle/>
          <a:p>
            <a:r>
              <a:rPr lang="en-US" dirty="0"/>
              <a:t>Those in the boat worshiped when they </a:t>
            </a:r>
            <a:r>
              <a:rPr lang="en-US" b="1" u="sng" dirty="0"/>
              <a:t>acknowledged</a:t>
            </a:r>
            <a:r>
              <a:rPr lang="en-US" dirty="0"/>
              <a:t> that Jesus was the Son of God.</a:t>
            </a:r>
          </a:p>
          <a:p>
            <a:r>
              <a:rPr lang="en-US" dirty="0"/>
              <a:t>A significant element of worship is to be amazed by and </a:t>
            </a:r>
            <a:r>
              <a:rPr lang="en-US" b="1" u="sng" dirty="0"/>
              <a:t>marvel</a:t>
            </a:r>
            <a:r>
              <a:rPr lang="en-US" dirty="0"/>
              <a:t> at who Jesus is and what He does.</a:t>
            </a:r>
          </a:p>
          <a:p>
            <a:r>
              <a:rPr lang="en-US" dirty="0"/>
              <a:t>Sometimes hearts are hardened so that we can’t worship.</a:t>
            </a:r>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Apostles Spontaneously Worship</a:t>
            </a:r>
          </a:p>
        </p:txBody>
      </p:sp>
      <p:sp>
        <p:nvSpPr>
          <p:cNvPr id="3" name="Content Placeholder 2"/>
          <p:cNvSpPr>
            <a:spLocks noGrp="1"/>
          </p:cNvSpPr>
          <p:nvPr>
            <p:ph idx="1"/>
          </p:nvPr>
        </p:nvSpPr>
        <p:spPr>
          <a:xfrm>
            <a:off x="609600" y="1600200"/>
            <a:ext cx="7772400" cy="4708525"/>
          </a:xfrm>
        </p:spPr>
        <p:txBody>
          <a:bodyPr/>
          <a:lstStyle/>
          <a:p>
            <a:r>
              <a:rPr lang="en-US" dirty="0"/>
              <a:t>Based on the evidence, the centurion concluded that Jesus was truly the Son of God.</a:t>
            </a:r>
          </a:p>
          <a:p>
            <a:r>
              <a:rPr lang="en-US" dirty="0"/>
              <a:t>The words Jesus spoke to the Samaritans convinced them that Jesus was </a:t>
            </a:r>
            <a:r>
              <a:rPr lang="en-US" b="1" u="sng" dirty="0"/>
              <a:t>indeed </a:t>
            </a:r>
            <a:r>
              <a:rPr lang="en-US" dirty="0"/>
              <a:t>the Christ.</a:t>
            </a:r>
          </a:p>
          <a:p>
            <a:r>
              <a:rPr lang="en-US" dirty="0"/>
              <a:t>The people of Gennesaret </a:t>
            </a:r>
            <a:r>
              <a:rPr lang="en-US" b="1" u="sng" dirty="0"/>
              <a:t>acknowledged</a:t>
            </a:r>
            <a:r>
              <a:rPr lang="en-US" dirty="0"/>
              <a:t> that Jesus was able to do what no one else could do.</a:t>
            </a:r>
          </a:p>
          <a:p>
            <a:pPr marL="0" indent="0">
              <a:buNone/>
            </a:pPr>
            <a:endParaRPr lang="en-US" dirty="0"/>
          </a:p>
        </p:txBody>
      </p:sp>
    </p:spTree>
    <p:extLst>
      <p:ext uri="{BB962C8B-B14F-4D97-AF65-F5344CB8AC3E}">
        <p14:creationId xmlns:p14="http://schemas.microsoft.com/office/powerpoint/2010/main" val="352027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Pharisees Refuse to Worship Jesus</a:t>
            </a:r>
          </a:p>
        </p:txBody>
      </p:sp>
      <p:sp>
        <p:nvSpPr>
          <p:cNvPr id="3" name="Content Placeholder 2"/>
          <p:cNvSpPr>
            <a:spLocks noGrp="1"/>
          </p:cNvSpPr>
          <p:nvPr>
            <p:ph idx="1"/>
          </p:nvPr>
        </p:nvSpPr>
        <p:spPr>
          <a:xfrm>
            <a:off x="609600" y="1600200"/>
            <a:ext cx="7772400" cy="4708525"/>
          </a:xfrm>
        </p:spPr>
        <p:txBody>
          <a:bodyPr/>
          <a:lstStyle/>
          <a:p>
            <a:r>
              <a:rPr lang="en-US" sz="2600" dirty="0"/>
              <a:t>The Pharisees did know where Jesus was from, and they thought He couldn’t be from God because they convinced themselves that He was a </a:t>
            </a:r>
            <a:r>
              <a:rPr lang="en-US" sz="2600" b="1" u="sng" dirty="0"/>
              <a:t>sinner</a:t>
            </a:r>
            <a:r>
              <a:rPr lang="en-US" sz="2600" dirty="0"/>
              <a:t>. </a:t>
            </a:r>
          </a:p>
          <a:p>
            <a:r>
              <a:rPr lang="en-US" sz="2600" dirty="0"/>
              <a:t>True worshipers truly </a:t>
            </a:r>
            <a:r>
              <a:rPr lang="en-US" sz="2600" b="1" u="sng" dirty="0"/>
              <a:t>believe</a:t>
            </a:r>
            <a:r>
              <a:rPr lang="en-US" sz="2600" dirty="0"/>
              <a:t>!  Notice the connection between belief and worship.</a:t>
            </a:r>
          </a:p>
          <a:p>
            <a:r>
              <a:rPr lang="en-US" sz="2600" dirty="0"/>
              <a:t>The Pharisees could </a:t>
            </a:r>
            <a:r>
              <a:rPr lang="en-US" sz="2600" b="1" u="sng" dirty="0"/>
              <a:t>not</a:t>
            </a:r>
            <a:r>
              <a:rPr lang="en-US" sz="2600" dirty="0"/>
              <a:t> worship Jesus because they did </a:t>
            </a:r>
            <a:r>
              <a:rPr lang="en-US" sz="2600" b="1" u="sng" dirty="0"/>
              <a:t>not</a:t>
            </a:r>
            <a:r>
              <a:rPr lang="en-US" sz="2600" dirty="0"/>
              <a:t> believe that He was the Son of God.</a:t>
            </a:r>
          </a:p>
          <a:p>
            <a:r>
              <a:rPr lang="en-US" sz="2600" dirty="0"/>
              <a:t>The Pharisees thought Jesus was working hand-in-hand with the </a:t>
            </a:r>
            <a:r>
              <a:rPr lang="en-US" sz="2600" b="1" u="sng" dirty="0"/>
              <a:t>devil</a:t>
            </a:r>
            <a:r>
              <a:rPr lang="en-US" sz="2600" dirty="0"/>
              <a:t>.</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154488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Pharisees Worshiped God in Vain</a:t>
            </a:r>
          </a:p>
        </p:txBody>
      </p:sp>
      <p:sp>
        <p:nvSpPr>
          <p:cNvPr id="3" name="Content Placeholder 2"/>
          <p:cNvSpPr>
            <a:spLocks noGrp="1"/>
          </p:cNvSpPr>
          <p:nvPr>
            <p:ph idx="1"/>
          </p:nvPr>
        </p:nvSpPr>
        <p:spPr>
          <a:xfrm>
            <a:off x="609600" y="1600200"/>
            <a:ext cx="7772400" cy="4708525"/>
          </a:xfrm>
        </p:spPr>
        <p:txBody>
          <a:bodyPr/>
          <a:lstStyle/>
          <a:p>
            <a:r>
              <a:rPr lang="en-US" sz="2800" dirty="0"/>
              <a:t>Vain worshipers put their traditions </a:t>
            </a:r>
            <a:r>
              <a:rPr lang="en-US" sz="2800" b="1" u="sng" dirty="0"/>
              <a:t>over</a:t>
            </a:r>
            <a:r>
              <a:rPr lang="en-US" sz="2800" dirty="0"/>
              <a:t> God’s commands.</a:t>
            </a:r>
          </a:p>
          <a:p>
            <a:r>
              <a:rPr lang="en-US" sz="2800" dirty="0"/>
              <a:t>By following their traditions, they </a:t>
            </a:r>
            <a:r>
              <a:rPr lang="en-US" sz="2800" b="1" u="sng" dirty="0"/>
              <a:t>transgressed</a:t>
            </a:r>
            <a:r>
              <a:rPr lang="en-US" sz="2800" dirty="0"/>
              <a:t> the commandments of God.</a:t>
            </a:r>
          </a:p>
          <a:p>
            <a:r>
              <a:rPr lang="en-US" sz="2800" dirty="0"/>
              <a:t>The Pharisees </a:t>
            </a:r>
            <a:r>
              <a:rPr lang="en-US" sz="2800" b="1" u="sng" dirty="0"/>
              <a:t>blurred</a:t>
            </a:r>
            <a:r>
              <a:rPr lang="en-US" sz="2800" dirty="0"/>
              <a:t> the line between God’s commands and their traditions so that the difference was practically indistinguishable to the bulk of the Jewish people.</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01773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The Pharisees Worshiped God in Vain</a:t>
            </a:r>
          </a:p>
        </p:txBody>
      </p:sp>
      <p:sp>
        <p:nvSpPr>
          <p:cNvPr id="3" name="Content Placeholder 2"/>
          <p:cNvSpPr>
            <a:spLocks noGrp="1"/>
          </p:cNvSpPr>
          <p:nvPr>
            <p:ph idx="1"/>
          </p:nvPr>
        </p:nvSpPr>
        <p:spPr>
          <a:xfrm>
            <a:off x="609600" y="1600200"/>
            <a:ext cx="7772400" cy="4708525"/>
          </a:xfrm>
        </p:spPr>
        <p:txBody>
          <a:bodyPr/>
          <a:lstStyle/>
          <a:p>
            <a:r>
              <a:rPr lang="en-US" dirty="0"/>
              <a:t>We also learn from this passage that we can say and do things that </a:t>
            </a:r>
            <a:r>
              <a:rPr lang="en-US" b="1" u="sng" dirty="0"/>
              <a:t>look</a:t>
            </a:r>
            <a:r>
              <a:rPr lang="en-US" dirty="0"/>
              <a:t> like worship but not be worshiping God with our hearts.</a:t>
            </a:r>
          </a:p>
          <a:p>
            <a:r>
              <a:rPr lang="en-US" dirty="0"/>
              <a:t>Jesus referred to the scribes and Pharisees as </a:t>
            </a:r>
            <a:r>
              <a:rPr lang="en-US" b="1" u="sng" dirty="0"/>
              <a:t>hypocrites</a:t>
            </a:r>
            <a:r>
              <a:rPr lang="en-US" dirty="0"/>
              <a:t>.</a:t>
            </a:r>
          </a:p>
          <a:p>
            <a:r>
              <a:rPr lang="en-US" dirty="0"/>
              <a:t>Jesus referred to the scribes and Pharisees as </a:t>
            </a:r>
            <a:r>
              <a:rPr lang="en-US" b="1" u="sng" dirty="0"/>
              <a:t>blind</a:t>
            </a:r>
            <a:r>
              <a:rPr lang="en-US" dirty="0"/>
              <a:t> people guiding blind people.</a:t>
            </a:r>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138268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Practical Application</a:t>
            </a:r>
          </a:p>
        </p:txBody>
      </p:sp>
      <p:sp>
        <p:nvSpPr>
          <p:cNvPr id="3" name="Content Placeholder 2"/>
          <p:cNvSpPr>
            <a:spLocks noGrp="1"/>
          </p:cNvSpPr>
          <p:nvPr>
            <p:ph idx="1"/>
          </p:nvPr>
        </p:nvSpPr>
        <p:spPr>
          <a:xfrm>
            <a:off x="609600" y="1600200"/>
            <a:ext cx="7772400" cy="4708525"/>
          </a:xfrm>
        </p:spPr>
        <p:txBody>
          <a:bodyPr/>
          <a:lstStyle/>
          <a:p>
            <a:r>
              <a:rPr lang="en-US" sz="2800" dirty="0"/>
              <a:t>We must be careful that we don’t become so worried about the mechanics of worship that we forget about the essence of true worship.</a:t>
            </a:r>
          </a:p>
          <a:p>
            <a:r>
              <a:rPr lang="en-US" sz="2800" dirty="0"/>
              <a:t>We must always be able to distinguish between what God commands and what our traditions are.  If we fail to know the difference, we will start teaching our traditions as God’s commands.</a:t>
            </a:r>
          </a:p>
          <a:p>
            <a:r>
              <a:rPr lang="en-US" sz="2800" dirty="0"/>
              <a:t>We must never put our traditions over God’s commands.</a:t>
            </a:r>
          </a:p>
          <a:p>
            <a:endParaRPr lang="en-US" dirty="0"/>
          </a:p>
          <a:p>
            <a:pPr marL="0" indent="0">
              <a:buNone/>
            </a:pPr>
            <a:endParaRPr lang="en-US" dirty="0"/>
          </a:p>
        </p:txBody>
      </p:sp>
    </p:spTree>
    <p:extLst>
      <p:ext uri="{BB962C8B-B14F-4D97-AF65-F5344CB8AC3E}">
        <p14:creationId xmlns:p14="http://schemas.microsoft.com/office/powerpoint/2010/main" val="390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176900</TotalTime>
  <Words>495</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Examples of Worship  A Contrast in Worship  The Apostles and the Pharisees </vt:lpstr>
      <vt:lpstr>Points to Consider</vt:lpstr>
      <vt:lpstr>The Apostles Spontaneously Worship</vt:lpstr>
      <vt:lpstr>The Apostles Spontaneously Worship</vt:lpstr>
      <vt:lpstr>The Pharisees Refuse to Worship Jesus</vt:lpstr>
      <vt:lpstr>The Pharisees Worshiped God in Vain</vt:lpstr>
      <vt:lpstr>The Pharisees Worshiped God in Vain</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158</cp:revision>
  <cp:lastPrinted>2018-08-12T12:21:27Z</cp:lastPrinted>
  <dcterms:created xsi:type="dcterms:W3CDTF">2017-01-05T18:31:03Z</dcterms:created>
  <dcterms:modified xsi:type="dcterms:W3CDTF">2018-08-12T12:21:34Z</dcterms:modified>
</cp:coreProperties>
</file>