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09" r:id="rId2"/>
    <p:sldId id="293" r:id="rId3"/>
    <p:sldId id="319" r:id="rId4"/>
    <p:sldId id="310" r:id="rId5"/>
    <p:sldId id="320" r:id="rId6"/>
    <p:sldId id="321" r:id="rId7"/>
    <p:sldId id="322" r:id="rId8"/>
    <p:sldId id="323" r:id="rId9"/>
    <p:sldId id="324" r:id="rId10"/>
    <p:sldId id="325" r:id="rId11"/>
    <p:sldId id="326" r:id="rId1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280" autoAdjust="0"/>
  </p:normalViewPr>
  <p:slideViewPr>
    <p:cSldViewPr>
      <p:cViewPr varScale="1">
        <p:scale>
          <a:sx n="114" d="100"/>
          <a:sy n="114" d="100"/>
        </p:scale>
        <p:origin x="1560"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7840" cy="466725"/>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pPr>
              <a:defRPr/>
            </a:pPr>
            <a:endParaRPr lang="en-US" dirty="0"/>
          </a:p>
        </p:txBody>
      </p:sp>
      <p:sp>
        <p:nvSpPr>
          <p:cNvPr id="3" name="Date Placeholder 2"/>
          <p:cNvSpPr>
            <a:spLocks noGrp="1"/>
          </p:cNvSpPr>
          <p:nvPr>
            <p:ph type="dt" sz="quarter" idx="1"/>
          </p:nvPr>
        </p:nvSpPr>
        <p:spPr>
          <a:xfrm>
            <a:off x="3970938" y="3"/>
            <a:ext cx="303784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C0E74022-88B6-4BD3-9BF1-51DCA895BB13}" type="datetimeFigureOut">
              <a:rPr lang="en-US"/>
              <a:pPr>
                <a:defRPr/>
              </a:pPr>
              <a:t>9/16/2018</a:t>
            </a:fld>
            <a:endParaRPr lang="en-US" dirty="0"/>
          </a:p>
        </p:txBody>
      </p:sp>
      <p:sp>
        <p:nvSpPr>
          <p:cNvPr id="4" name="Footer Placeholder 3"/>
          <p:cNvSpPr>
            <a:spLocks noGrp="1"/>
          </p:cNvSpPr>
          <p:nvPr>
            <p:ph type="ftr" sz="quarter" idx="2"/>
          </p:nvPr>
        </p:nvSpPr>
        <p:spPr>
          <a:xfrm>
            <a:off x="0" y="8829678"/>
            <a:ext cx="3037840" cy="466725"/>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pPr>
              <a:defRPr/>
            </a:pPr>
            <a:endParaRPr lang="en-US" dirty="0"/>
          </a:p>
        </p:txBody>
      </p:sp>
      <p:sp>
        <p:nvSpPr>
          <p:cNvPr id="5" name="Slide Number Placeholder 4"/>
          <p:cNvSpPr>
            <a:spLocks noGrp="1"/>
          </p:cNvSpPr>
          <p:nvPr>
            <p:ph type="sldNum" sz="quarter" idx="3"/>
          </p:nvPr>
        </p:nvSpPr>
        <p:spPr>
          <a:xfrm>
            <a:off x="3970938" y="8829678"/>
            <a:ext cx="303784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85FF1548-E202-4EE9-8B4D-F10B84CFAAFB}"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7840" cy="466725"/>
          </a:xfrm>
          <a:prstGeom prst="rect">
            <a:avLst/>
          </a:prstGeom>
        </p:spPr>
        <p:txBody>
          <a:bodyPr vert="horz" lIns="91440" tIns="45720" rIns="91440" bIns="45720" rtlCol="0"/>
          <a:lstStyle>
            <a:lvl1pPr algn="l">
              <a:defRPr sz="1200" dirty="0">
                <a:latin typeface="Arial" panose="020B0604020202020204" pitchFamily="34" charset="0"/>
                <a:cs typeface="Arial" panose="020B0604020202020204" pitchFamily="34" charset="0"/>
              </a:defRPr>
            </a:lvl1pPr>
          </a:lstStyle>
          <a:p>
            <a:pPr>
              <a:defRPr/>
            </a:pPr>
            <a:endParaRPr lang="en-US" dirty="0"/>
          </a:p>
        </p:txBody>
      </p:sp>
      <p:sp>
        <p:nvSpPr>
          <p:cNvPr id="3" name="Date Placeholder 2"/>
          <p:cNvSpPr>
            <a:spLocks noGrp="1"/>
          </p:cNvSpPr>
          <p:nvPr>
            <p:ph type="dt" idx="1"/>
          </p:nvPr>
        </p:nvSpPr>
        <p:spPr>
          <a:xfrm>
            <a:off x="3970938" y="3"/>
            <a:ext cx="303784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15F29236-8DDA-4D0A-B7A0-F56A6824A5CB}" type="datetimeFigureOut">
              <a:rPr lang="en-US"/>
              <a:pPr>
                <a:defRPr/>
              </a:pPr>
              <a:t>9/16/2018</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040" y="4473578"/>
            <a:ext cx="5608320" cy="3660775"/>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8"/>
            <a:ext cx="3037840" cy="466725"/>
          </a:xfrm>
          <a:prstGeom prst="rect">
            <a:avLst/>
          </a:prstGeom>
        </p:spPr>
        <p:txBody>
          <a:bodyPr vert="horz" lIns="91440" tIns="45720" rIns="91440" bIns="45720" rtlCol="0" anchor="b"/>
          <a:lstStyle>
            <a:lvl1pPr algn="l">
              <a:defRPr sz="1200" dirty="0">
                <a:latin typeface="Arial" panose="020B0604020202020204" pitchFamily="34" charset="0"/>
                <a:cs typeface="Arial" panose="020B0604020202020204" pitchFamily="34" charset="0"/>
              </a:defRPr>
            </a:lvl1pPr>
          </a:lstStyle>
          <a:p>
            <a:pPr>
              <a:defRPr/>
            </a:pPr>
            <a:endParaRPr lang="en-US" dirty="0"/>
          </a:p>
        </p:txBody>
      </p:sp>
      <p:sp>
        <p:nvSpPr>
          <p:cNvPr id="7" name="Slide Number Placeholder 6"/>
          <p:cNvSpPr>
            <a:spLocks noGrp="1"/>
          </p:cNvSpPr>
          <p:nvPr>
            <p:ph type="sldNum" sz="quarter" idx="5"/>
          </p:nvPr>
        </p:nvSpPr>
        <p:spPr>
          <a:xfrm>
            <a:off x="3970938" y="8829678"/>
            <a:ext cx="303784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3BFC9E5C-B1AC-489E-A843-917E023FDCA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C3F5644-26AE-4B1F-8476-FD33FC4364CA}"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631A01A-1110-4D14-A1F3-5905B79E8936}"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BFFA218-AA41-4E63-8372-EBBB36D0649B}"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896E64F-3042-4E1D-ACBA-5F435963B661}"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1D4E913-E107-4776-A5F6-D0D443917315}"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22A02B0-B405-4540-8687-250F15401D83}"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E7528C44-CA74-4DCF-8587-3BBAC3D40E87}"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0D0BAFD4-2AD0-4EDE-B24E-1ACFCA100615}"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DA949276-1BFC-4E96-AC2E-88B4AFFF12C9}"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FA4723D-BE8B-4CD5-B033-38049E2F31AA}"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1AF42AB-410D-4CF7-AC58-4CEDD17FC782}"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dirty="0">
                <a:latin typeface="Arial" panose="020B0604020202020204" pitchFamily="34" charset="0"/>
                <a:cs typeface="Arial" panose="020B0604020202020204" pitchFamily="34" charset="0"/>
              </a:defRPr>
            </a:lvl1pPr>
          </a:lstStyle>
          <a:p>
            <a:pPr>
              <a:defRPr/>
            </a:pPr>
            <a:endParaRPr lang="en-US" alt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dirty="0">
                <a:latin typeface="Arial" panose="020B0604020202020204" pitchFamily="34" charset="0"/>
                <a:cs typeface="Arial" panose="020B0604020202020204" pitchFamily="34" charset="0"/>
              </a:defRPr>
            </a:lvl1pPr>
          </a:lstStyle>
          <a:p>
            <a:pPr>
              <a:defRPr/>
            </a:pPr>
            <a:endParaRPr lang="en-US" alt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pPr>
              <a:defRPr/>
            </a:pPr>
            <a:fld id="{B31E64A7-E2AA-4235-8E19-9089993B07DA}" type="slidenum">
              <a:rPr lang="en-US" altLang="en-US"/>
              <a:pPr>
                <a:defRPr/>
              </a:pPr>
              <a:t>‹#›</a:t>
            </a:fld>
            <a:endParaRPr lang="en-US" altLang="en-US" dirty="0"/>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DDE832E-E8D6-4298-A355-0DE3A5944F22}"/>
              </a:ext>
            </a:extLst>
          </p:cNvPr>
          <p:cNvSpPr txBox="1"/>
          <p:nvPr/>
        </p:nvSpPr>
        <p:spPr>
          <a:xfrm>
            <a:off x="533400" y="304800"/>
            <a:ext cx="7924800" cy="5447645"/>
          </a:xfrm>
          <a:prstGeom prst="rect">
            <a:avLst/>
          </a:prstGeom>
          <a:noFill/>
        </p:spPr>
        <p:txBody>
          <a:bodyPr wrap="square" rtlCol="0">
            <a:spAutoFit/>
          </a:bodyPr>
          <a:lstStyle/>
          <a:p>
            <a:pPr algn="just"/>
            <a:r>
              <a:rPr lang="en-US" sz="3200" b="1" dirty="0"/>
              <a:t>Ps 86:15-17  </a:t>
            </a:r>
            <a:r>
              <a:rPr lang="en-US" sz="3200" i="1" dirty="0"/>
              <a:t>But You, O Lord, are a God full of compassion, and gracious, Longsuffering and abundant in mercy and truth. 16 Oh, turn to me, and have mercy on me! Give Your strength to Your servant, And save the son of Your maidservant. 17 Show me a sign for good, That those who hate me may see it and be ashamed,</a:t>
            </a:r>
          </a:p>
          <a:p>
            <a:pPr algn="just"/>
            <a:r>
              <a:rPr lang="en-US" sz="3200" i="1" dirty="0"/>
              <a:t>Because You, Lord, have helped me and comforted me. </a:t>
            </a:r>
          </a:p>
          <a:p>
            <a:pPr algn="r"/>
            <a:r>
              <a:rPr lang="en-US" sz="2800" dirty="0"/>
              <a:t>NKJV</a:t>
            </a:r>
          </a:p>
        </p:txBody>
      </p:sp>
    </p:spTree>
    <p:extLst>
      <p:ext uri="{BB962C8B-B14F-4D97-AF65-F5344CB8AC3E}">
        <p14:creationId xmlns:p14="http://schemas.microsoft.com/office/powerpoint/2010/main" val="1427754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4000" dirty="0"/>
              <a:t>It can give us a false sense of security</a:t>
            </a:r>
          </a:p>
        </p:txBody>
      </p:sp>
      <p:sp>
        <p:nvSpPr>
          <p:cNvPr id="3" name="Content Placeholder 2"/>
          <p:cNvSpPr>
            <a:spLocks noGrp="1"/>
          </p:cNvSpPr>
          <p:nvPr>
            <p:ph idx="1"/>
          </p:nvPr>
        </p:nvSpPr>
        <p:spPr>
          <a:xfrm>
            <a:off x="609600" y="1600200"/>
            <a:ext cx="7772400" cy="4708525"/>
          </a:xfrm>
        </p:spPr>
        <p:txBody>
          <a:bodyPr/>
          <a:lstStyle/>
          <a:p>
            <a:r>
              <a:rPr lang="en-US" sz="2400" dirty="0"/>
              <a:t>In the broadest sense of the term, </a:t>
            </a:r>
            <a:r>
              <a:rPr lang="en-US" sz="2400" u="sng" dirty="0"/>
              <a:t>everything</a:t>
            </a:r>
            <a:r>
              <a:rPr lang="en-US" sz="2400" dirty="0"/>
              <a:t> we do should be done to honor and glorify God.</a:t>
            </a:r>
          </a:p>
          <a:p>
            <a:r>
              <a:rPr lang="en-US" sz="2400" dirty="0"/>
              <a:t>Formal worship, even when authorized by God, is </a:t>
            </a:r>
            <a:r>
              <a:rPr lang="en-US" sz="2400" u="sng" dirty="0"/>
              <a:t>insufficient</a:t>
            </a:r>
            <a:r>
              <a:rPr lang="en-US" sz="2400" dirty="0"/>
              <a:t> if in our everyday lives we don’t act justly, love mercy, and walk humbly with God.</a:t>
            </a:r>
          </a:p>
          <a:p>
            <a:r>
              <a:rPr lang="en-US" sz="2400" u="sng" dirty="0"/>
              <a:t>Before</a:t>
            </a:r>
            <a:r>
              <a:rPr lang="en-US" sz="2400" dirty="0"/>
              <a:t> we engage in formal, collective worship, we need to focus on justice and righteousness.</a:t>
            </a:r>
          </a:p>
          <a:p>
            <a:r>
              <a:rPr lang="en-US" sz="2400" dirty="0"/>
              <a:t>Collective worship is only acceptable to God in a context of </a:t>
            </a:r>
            <a:r>
              <a:rPr lang="en-US" sz="2400" b="1" u="sng" dirty="0"/>
              <a:t>holy</a:t>
            </a:r>
            <a:r>
              <a:rPr lang="en-US" sz="2400" dirty="0"/>
              <a:t> living.</a:t>
            </a:r>
          </a:p>
          <a:p>
            <a:endParaRPr lang="en-US" sz="2400" dirty="0"/>
          </a:p>
          <a:p>
            <a:endParaRPr lang="en-US" dirty="0"/>
          </a:p>
        </p:txBody>
      </p:sp>
    </p:spTree>
    <p:extLst>
      <p:ext uri="{BB962C8B-B14F-4D97-AF65-F5344CB8AC3E}">
        <p14:creationId xmlns:p14="http://schemas.microsoft.com/office/powerpoint/2010/main" val="2514415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4000" dirty="0"/>
              <a:t>Practical Application</a:t>
            </a:r>
          </a:p>
        </p:txBody>
      </p:sp>
      <p:sp>
        <p:nvSpPr>
          <p:cNvPr id="3" name="Content Placeholder 2"/>
          <p:cNvSpPr>
            <a:spLocks noGrp="1"/>
          </p:cNvSpPr>
          <p:nvPr>
            <p:ph idx="1"/>
          </p:nvPr>
        </p:nvSpPr>
        <p:spPr>
          <a:xfrm>
            <a:off x="609600" y="1600200"/>
            <a:ext cx="7772400" cy="4708525"/>
          </a:xfrm>
        </p:spPr>
        <p:txBody>
          <a:bodyPr/>
          <a:lstStyle/>
          <a:p>
            <a:r>
              <a:rPr lang="en-US" sz="2600" b="1" dirty="0"/>
              <a:t>We need to have deeper studies more often where we honestly investigate God’s word to find out what He wants us to do and how He wants us to do it.  We don’t want to start our Bible study with someone else’s conclusions.  We want to start our Bible study in the Bible.  Be cautious anytime someone teaches you a list that does not come directly from the Bible.  Be extra careful anytime there is a number in front of that list.  Don’t be a CliffsNotes Christian!</a:t>
            </a:r>
            <a:endParaRPr lang="en-US" sz="2600" dirty="0"/>
          </a:p>
          <a:p>
            <a:endParaRPr lang="en-US" sz="2400" dirty="0"/>
          </a:p>
          <a:p>
            <a:endParaRPr lang="en-US" dirty="0"/>
          </a:p>
        </p:txBody>
      </p:sp>
    </p:spTree>
    <p:extLst>
      <p:ext uri="{BB962C8B-B14F-4D97-AF65-F5344CB8AC3E}">
        <p14:creationId xmlns:p14="http://schemas.microsoft.com/office/powerpoint/2010/main" val="4034533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533400" y="1524000"/>
            <a:ext cx="8001000" cy="3962400"/>
          </a:xfrm>
        </p:spPr>
        <p:txBody>
          <a:bodyPr anchor="ctr"/>
          <a:lstStyle/>
          <a:p>
            <a:pPr eaLnBrk="1" hangingPunct="1"/>
            <a:r>
              <a:rPr lang="en-US" b="1" dirty="0"/>
              <a:t>Worship</a:t>
            </a:r>
            <a:br>
              <a:rPr lang="en-US" b="1" dirty="0"/>
            </a:br>
            <a:br>
              <a:rPr lang="en-US" b="1" dirty="0"/>
            </a:br>
            <a:r>
              <a:rPr lang="en-US" sz="4000" b="1" dirty="0"/>
              <a:t>The Dangers of Outside – in teaching</a:t>
            </a:r>
            <a:br>
              <a:rPr lang="en-US" b="1" dirty="0"/>
            </a:br>
            <a:br>
              <a:rPr lang="en-US" dirty="0"/>
            </a:b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2BA52-7463-4D5B-91D8-E7D48A5715D2}"/>
              </a:ext>
            </a:extLst>
          </p:cNvPr>
          <p:cNvSpPr>
            <a:spLocks noGrp="1"/>
          </p:cNvSpPr>
          <p:nvPr>
            <p:ph type="title"/>
          </p:nvPr>
        </p:nvSpPr>
        <p:spPr/>
        <p:txBody>
          <a:bodyPr/>
          <a:lstStyle/>
          <a:p>
            <a:r>
              <a:rPr lang="en-US" dirty="0"/>
              <a:t>Points to Consider</a:t>
            </a:r>
          </a:p>
        </p:txBody>
      </p:sp>
      <p:sp>
        <p:nvSpPr>
          <p:cNvPr id="3" name="Content Placeholder 2">
            <a:extLst>
              <a:ext uri="{FF2B5EF4-FFF2-40B4-BE49-F238E27FC236}">
                <a16:creationId xmlns:a16="http://schemas.microsoft.com/office/drawing/2014/main" id="{336CE945-273C-483A-873E-A29E59AE7410}"/>
              </a:ext>
            </a:extLst>
          </p:cNvPr>
          <p:cNvSpPr>
            <a:spLocks noGrp="1"/>
          </p:cNvSpPr>
          <p:nvPr>
            <p:ph idx="1"/>
          </p:nvPr>
        </p:nvSpPr>
        <p:spPr/>
        <p:txBody>
          <a:bodyPr/>
          <a:lstStyle/>
          <a:p>
            <a:pPr lvl="0"/>
            <a:r>
              <a:rPr lang="en-US" dirty="0"/>
              <a:t>We never make it “in”</a:t>
            </a:r>
          </a:p>
          <a:p>
            <a:pPr lvl="0"/>
            <a:r>
              <a:rPr lang="en-US" dirty="0"/>
              <a:t>It can produce lazy Bible students</a:t>
            </a:r>
          </a:p>
          <a:p>
            <a:pPr lvl="0"/>
            <a:r>
              <a:rPr lang="en-US" dirty="0"/>
              <a:t>It can give us a false sense of security</a:t>
            </a:r>
          </a:p>
          <a:p>
            <a:endParaRPr lang="en-US" dirty="0"/>
          </a:p>
        </p:txBody>
      </p:sp>
    </p:spTree>
    <p:extLst>
      <p:ext uri="{BB962C8B-B14F-4D97-AF65-F5344CB8AC3E}">
        <p14:creationId xmlns:p14="http://schemas.microsoft.com/office/powerpoint/2010/main" val="2407573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4000" dirty="0"/>
              <a:t>We never make it “in”</a:t>
            </a:r>
          </a:p>
        </p:txBody>
      </p:sp>
      <p:sp>
        <p:nvSpPr>
          <p:cNvPr id="3" name="Content Placeholder 2"/>
          <p:cNvSpPr>
            <a:spLocks noGrp="1"/>
          </p:cNvSpPr>
          <p:nvPr>
            <p:ph idx="1"/>
          </p:nvPr>
        </p:nvSpPr>
        <p:spPr>
          <a:xfrm>
            <a:off x="609600" y="1600200"/>
            <a:ext cx="7772400" cy="4708525"/>
          </a:xfrm>
        </p:spPr>
        <p:txBody>
          <a:bodyPr/>
          <a:lstStyle/>
          <a:p>
            <a:r>
              <a:rPr lang="en-US" sz="2800" dirty="0"/>
              <a:t>Under the Pharisees’ </a:t>
            </a:r>
            <a:r>
              <a:rPr lang="en-US" sz="2800" b="1" u="sng" dirty="0"/>
              <a:t>interpretation</a:t>
            </a:r>
            <a:r>
              <a:rPr lang="en-US" sz="2800" dirty="0"/>
              <a:t> of God’s instructions to rest on the Sabbath they thought “plucking grain” and eating it on the Sabbath was wrong. </a:t>
            </a:r>
          </a:p>
          <a:p>
            <a:r>
              <a:rPr lang="en-US" sz="2800" dirty="0"/>
              <a:t>Under the Pharisees’ interpretation of God’s Sabbath instructions, Jesus could not heal a man with a withered hand.  Jesus told them they were missing the point.  It is lawful to do </a:t>
            </a:r>
            <a:r>
              <a:rPr lang="en-US" sz="2800" b="1" u="sng" dirty="0"/>
              <a:t>good</a:t>
            </a:r>
            <a:r>
              <a:rPr lang="en-US" sz="2800" dirty="0"/>
              <a:t> on the Sabbath.</a:t>
            </a:r>
          </a:p>
          <a:p>
            <a:endParaRPr lang="en-US" dirty="0"/>
          </a:p>
          <a:p>
            <a:pPr marL="0" indent="0">
              <a:buNone/>
            </a:pPr>
            <a:endParaRPr lang="en-US" dirty="0"/>
          </a:p>
        </p:txBody>
      </p:sp>
    </p:spTree>
    <p:extLst>
      <p:ext uri="{BB962C8B-B14F-4D97-AF65-F5344CB8AC3E}">
        <p14:creationId xmlns:p14="http://schemas.microsoft.com/office/powerpoint/2010/main" val="392242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4000" dirty="0"/>
              <a:t>We never make it “in”</a:t>
            </a:r>
          </a:p>
        </p:txBody>
      </p:sp>
      <p:sp>
        <p:nvSpPr>
          <p:cNvPr id="3" name="Content Placeholder 2"/>
          <p:cNvSpPr>
            <a:spLocks noGrp="1"/>
          </p:cNvSpPr>
          <p:nvPr>
            <p:ph idx="1"/>
          </p:nvPr>
        </p:nvSpPr>
        <p:spPr>
          <a:xfrm>
            <a:off x="609600" y="1600200"/>
            <a:ext cx="7772400" cy="4708525"/>
          </a:xfrm>
        </p:spPr>
        <p:txBody>
          <a:bodyPr/>
          <a:lstStyle/>
          <a:p>
            <a:r>
              <a:rPr lang="en-US" sz="2400" dirty="0"/>
              <a:t>The Pharisees were experts at teaching what adherence to the traditions (and at times the Law) looked like </a:t>
            </a:r>
            <a:r>
              <a:rPr lang="en-US" sz="2400" b="1" u="sng" dirty="0"/>
              <a:t>externally</a:t>
            </a:r>
            <a:r>
              <a:rPr lang="en-US" sz="2400" dirty="0"/>
              <a:t> but were failures at understanding the </a:t>
            </a:r>
            <a:r>
              <a:rPr lang="en-US" sz="2400" b="1" u="sng" dirty="0"/>
              <a:t>reason</a:t>
            </a:r>
            <a:r>
              <a:rPr lang="en-US" sz="2400" dirty="0"/>
              <a:t> why those requirements were given in the first place.</a:t>
            </a:r>
          </a:p>
          <a:p>
            <a:r>
              <a:rPr lang="en-US" sz="2400" dirty="0"/>
              <a:t> We can fall into the same trap when we teach the “five acts of worship.”  We risk passing on to the next generation what worship should look like, but we don’t pass on </a:t>
            </a:r>
            <a:r>
              <a:rPr lang="en-US" sz="2400" b="1" u="sng" dirty="0"/>
              <a:t>why </a:t>
            </a:r>
            <a:r>
              <a:rPr lang="en-US" sz="2400" dirty="0"/>
              <a:t>we worship.</a:t>
            </a:r>
          </a:p>
          <a:p>
            <a:r>
              <a:rPr lang="en-US" sz="2400" dirty="0"/>
              <a:t>We risk our worship looking like worship but not honoring God at all.  </a:t>
            </a:r>
          </a:p>
          <a:p>
            <a:endParaRPr lang="en-US" dirty="0"/>
          </a:p>
          <a:p>
            <a:pPr marL="0" indent="0">
              <a:buNone/>
            </a:pPr>
            <a:endParaRPr lang="en-US" dirty="0"/>
          </a:p>
        </p:txBody>
      </p:sp>
    </p:spTree>
    <p:extLst>
      <p:ext uri="{BB962C8B-B14F-4D97-AF65-F5344CB8AC3E}">
        <p14:creationId xmlns:p14="http://schemas.microsoft.com/office/powerpoint/2010/main" val="1965983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4000" dirty="0"/>
              <a:t>It can produce lazy Bible students</a:t>
            </a:r>
          </a:p>
        </p:txBody>
      </p:sp>
      <p:sp>
        <p:nvSpPr>
          <p:cNvPr id="3" name="Content Placeholder 2"/>
          <p:cNvSpPr>
            <a:spLocks noGrp="1"/>
          </p:cNvSpPr>
          <p:nvPr>
            <p:ph idx="1"/>
          </p:nvPr>
        </p:nvSpPr>
        <p:spPr>
          <a:xfrm>
            <a:off x="609600" y="1600200"/>
            <a:ext cx="7772400" cy="4708525"/>
          </a:xfrm>
        </p:spPr>
        <p:txBody>
          <a:bodyPr/>
          <a:lstStyle/>
          <a:p>
            <a:r>
              <a:rPr lang="en-US" dirty="0"/>
              <a:t>We are to be </a:t>
            </a:r>
            <a:r>
              <a:rPr lang="en-US" b="1" u="sng" dirty="0"/>
              <a:t>diligent</a:t>
            </a:r>
            <a:r>
              <a:rPr lang="en-US" dirty="0"/>
              <a:t> as we rightly divide the word of truth.</a:t>
            </a:r>
          </a:p>
          <a:p>
            <a:r>
              <a:rPr lang="en-US" dirty="0"/>
              <a:t>In Thessalonica Paul used the Scriptures to </a:t>
            </a:r>
            <a:r>
              <a:rPr lang="en-US" b="1" u="sng" dirty="0"/>
              <a:t>reason</a:t>
            </a:r>
            <a:r>
              <a:rPr lang="en-US" dirty="0"/>
              <a:t> with them that the Christ had to suffer and that Jesus was the Christ.  </a:t>
            </a:r>
          </a:p>
          <a:p>
            <a:r>
              <a:rPr lang="en-US" dirty="0"/>
              <a:t>Those in Berea were </a:t>
            </a:r>
            <a:r>
              <a:rPr lang="en-US" b="1" u="sng" dirty="0"/>
              <a:t>honest</a:t>
            </a:r>
            <a:r>
              <a:rPr lang="en-US" dirty="0"/>
              <a:t> when diving deep into Scripture.</a:t>
            </a:r>
          </a:p>
          <a:p>
            <a:pPr marL="0" indent="0">
              <a:buNone/>
            </a:pPr>
            <a:endParaRPr lang="en-US" dirty="0"/>
          </a:p>
        </p:txBody>
      </p:sp>
    </p:spTree>
    <p:extLst>
      <p:ext uri="{BB962C8B-B14F-4D97-AF65-F5344CB8AC3E}">
        <p14:creationId xmlns:p14="http://schemas.microsoft.com/office/powerpoint/2010/main" val="3556470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4000" dirty="0"/>
              <a:t>It can produce lazy Bible students</a:t>
            </a:r>
          </a:p>
        </p:txBody>
      </p:sp>
      <p:sp>
        <p:nvSpPr>
          <p:cNvPr id="3" name="Content Placeholder 2"/>
          <p:cNvSpPr>
            <a:spLocks noGrp="1"/>
          </p:cNvSpPr>
          <p:nvPr>
            <p:ph idx="1"/>
          </p:nvPr>
        </p:nvSpPr>
        <p:spPr>
          <a:xfrm>
            <a:off x="609600" y="1600200"/>
            <a:ext cx="7772400" cy="4708525"/>
          </a:xfrm>
        </p:spPr>
        <p:txBody>
          <a:bodyPr/>
          <a:lstStyle/>
          <a:p>
            <a:r>
              <a:rPr lang="en-US" dirty="0"/>
              <a:t>It’s easy to remember a few lists and maybe even a verse for each item on the list.  It takes more work and more effort to dig deep into Scripture to find out what the truth is on a subject.  Studying the Bible is </a:t>
            </a:r>
            <a:r>
              <a:rPr lang="en-US" b="1" u="sng" dirty="0"/>
              <a:t>hard</a:t>
            </a:r>
            <a:r>
              <a:rPr lang="en-US" dirty="0"/>
              <a:t> work!</a:t>
            </a:r>
          </a:p>
          <a:p>
            <a:r>
              <a:rPr lang="en-US" dirty="0"/>
              <a:t>Just because we know and teach the approved lists, </a:t>
            </a:r>
            <a:r>
              <a:rPr lang="en-US" b="1" u="sng" dirty="0"/>
              <a:t>doesn’t</a:t>
            </a:r>
            <a:r>
              <a:rPr lang="en-US" dirty="0"/>
              <a:t> mean we are good Bible students or spiritual people.</a:t>
            </a:r>
          </a:p>
        </p:txBody>
      </p:sp>
    </p:spTree>
    <p:extLst>
      <p:ext uri="{BB962C8B-B14F-4D97-AF65-F5344CB8AC3E}">
        <p14:creationId xmlns:p14="http://schemas.microsoft.com/office/powerpoint/2010/main" val="2362798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4000" dirty="0"/>
              <a:t>It can give us a false sense of security</a:t>
            </a:r>
          </a:p>
        </p:txBody>
      </p:sp>
      <p:sp>
        <p:nvSpPr>
          <p:cNvPr id="3" name="Content Placeholder 2"/>
          <p:cNvSpPr>
            <a:spLocks noGrp="1"/>
          </p:cNvSpPr>
          <p:nvPr>
            <p:ph idx="1"/>
          </p:nvPr>
        </p:nvSpPr>
        <p:spPr>
          <a:xfrm>
            <a:off x="609600" y="1600200"/>
            <a:ext cx="7772400" cy="4708525"/>
          </a:xfrm>
        </p:spPr>
        <p:txBody>
          <a:bodyPr/>
          <a:lstStyle/>
          <a:p>
            <a:r>
              <a:rPr lang="en-US" sz="2600" b="1" dirty="0"/>
              <a:t>Narrow sense</a:t>
            </a:r>
            <a:r>
              <a:rPr lang="en-US" sz="2600" dirty="0"/>
              <a:t> – Paying homage to God.  Honoring him.  Praising Him.  Even though this is the “narrow” sense of the word, it is how the word is used most often.  This is what worship is by </a:t>
            </a:r>
            <a:r>
              <a:rPr lang="en-US" sz="2600" b="1" u="sng" dirty="0"/>
              <a:t>definition</a:t>
            </a:r>
            <a:r>
              <a:rPr lang="en-US" sz="2600" dirty="0"/>
              <a:t>.  </a:t>
            </a:r>
          </a:p>
          <a:p>
            <a:r>
              <a:rPr lang="en-US" sz="2600" b="1" dirty="0"/>
              <a:t>Formal sense</a:t>
            </a:r>
            <a:r>
              <a:rPr lang="en-US" sz="2600" dirty="0"/>
              <a:t> – Things you to at a prescribed time in a prescribed place.  Often this involves other people.</a:t>
            </a:r>
          </a:p>
          <a:p>
            <a:r>
              <a:rPr lang="en-US" sz="2600" b="1" dirty="0"/>
              <a:t>Broad sense </a:t>
            </a:r>
            <a:r>
              <a:rPr lang="en-US" sz="2600" dirty="0"/>
              <a:t>-  Everything we do in our service to God can be called worship.</a:t>
            </a:r>
            <a:r>
              <a:rPr lang="en-US" sz="2400" dirty="0"/>
              <a:t> </a:t>
            </a:r>
          </a:p>
        </p:txBody>
      </p:sp>
    </p:spTree>
    <p:extLst>
      <p:ext uri="{BB962C8B-B14F-4D97-AF65-F5344CB8AC3E}">
        <p14:creationId xmlns:p14="http://schemas.microsoft.com/office/powerpoint/2010/main" val="1479723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4000" dirty="0"/>
              <a:t>It can give us a false sense of security</a:t>
            </a:r>
          </a:p>
        </p:txBody>
      </p:sp>
      <p:sp>
        <p:nvSpPr>
          <p:cNvPr id="3" name="Content Placeholder 2"/>
          <p:cNvSpPr>
            <a:spLocks noGrp="1"/>
          </p:cNvSpPr>
          <p:nvPr>
            <p:ph idx="1"/>
          </p:nvPr>
        </p:nvSpPr>
        <p:spPr>
          <a:xfrm>
            <a:off x="609600" y="1600200"/>
            <a:ext cx="7772400" cy="4708525"/>
          </a:xfrm>
        </p:spPr>
        <p:txBody>
          <a:bodyPr/>
          <a:lstStyle/>
          <a:p>
            <a:r>
              <a:rPr lang="en-US" sz="2800" dirty="0"/>
              <a:t>In the broadest sense of the term, </a:t>
            </a:r>
            <a:r>
              <a:rPr lang="en-US" sz="2800" u="sng" dirty="0"/>
              <a:t>everything</a:t>
            </a:r>
            <a:r>
              <a:rPr lang="en-US" sz="2800" dirty="0"/>
              <a:t> we do should be done to honor and glorify God.</a:t>
            </a:r>
          </a:p>
          <a:p>
            <a:r>
              <a:rPr lang="en-US" sz="2800" dirty="0"/>
              <a:t>Formal worship, even when authorized by God, is </a:t>
            </a:r>
            <a:r>
              <a:rPr lang="en-US" sz="2800" u="sng" dirty="0"/>
              <a:t>insufficient</a:t>
            </a:r>
            <a:r>
              <a:rPr lang="en-US" sz="2800" dirty="0"/>
              <a:t> if in our everyday lives we don’t act justly, love mercy, and walk humbly with God.</a:t>
            </a:r>
          </a:p>
          <a:p>
            <a:r>
              <a:rPr lang="en-US" sz="2800" u="sng" dirty="0"/>
              <a:t>Before</a:t>
            </a:r>
            <a:r>
              <a:rPr lang="en-US" sz="2800" dirty="0"/>
              <a:t> we engage in formal, collective worship, we need to focus on justice and righteousness.</a:t>
            </a:r>
          </a:p>
          <a:p>
            <a:endParaRPr lang="en-US" dirty="0"/>
          </a:p>
        </p:txBody>
      </p:sp>
    </p:spTree>
    <p:extLst>
      <p:ext uri="{BB962C8B-B14F-4D97-AF65-F5344CB8AC3E}">
        <p14:creationId xmlns:p14="http://schemas.microsoft.com/office/powerpoint/2010/main" val="1102571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185711</TotalTime>
  <Words>717</Words>
  <Application>Microsoft Office PowerPoint</Application>
  <PresentationFormat>On-screen Show (4:3)</PresentationFormat>
  <Paragraphs>37</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Default Design</vt:lpstr>
      <vt:lpstr>PowerPoint Presentation</vt:lpstr>
      <vt:lpstr>Worship  The Dangers of Outside – in teaching  </vt:lpstr>
      <vt:lpstr>Points to Consider</vt:lpstr>
      <vt:lpstr>We never make it “in”</vt:lpstr>
      <vt:lpstr>We never make it “in”</vt:lpstr>
      <vt:lpstr>It can produce lazy Bible students</vt:lpstr>
      <vt:lpstr>It can produce lazy Bible students</vt:lpstr>
      <vt:lpstr>It can give us a false sense of security</vt:lpstr>
      <vt:lpstr>It can give us a false sense of security</vt:lpstr>
      <vt:lpstr>It can give us a false sense of security</vt:lpstr>
      <vt:lpstr>Practical Application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 Gandy</cp:lastModifiedBy>
  <cp:revision>166</cp:revision>
  <cp:lastPrinted>2018-09-09T11:39:00Z</cp:lastPrinted>
  <dcterms:created xsi:type="dcterms:W3CDTF">2017-01-05T18:31:03Z</dcterms:created>
  <dcterms:modified xsi:type="dcterms:W3CDTF">2018-09-16T12:13:37Z</dcterms:modified>
</cp:coreProperties>
</file>